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330" r:id="rId2"/>
    <p:sldId id="517" r:id="rId3"/>
    <p:sldId id="534" r:id="rId4"/>
    <p:sldId id="533" r:id="rId5"/>
    <p:sldId id="532" r:id="rId6"/>
    <p:sldId id="531" r:id="rId7"/>
    <p:sldId id="518" r:id="rId8"/>
    <p:sldId id="519" r:id="rId9"/>
    <p:sldId id="520" r:id="rId10"/>
    <p:sldId id="521" r:id="rId11"/>
    <p:sldId id="522" r:id="rId12"/>
    <p:sldId id="523" r:id="rId13"/>
    <p:sldId id="524" r:id="rId14"/>
    <p:sldId id="525" r:id="rId15"/>
    <p:sldId id="526" r:id="rId16"/>
    <p:sldId id="527" r:id="rId17"/>
    <p:sldId id="528" r:id="rId18"/>
    <p:sldId id="529" r:id="rId19"/>
    <p:sldId id="530" r:id="rId20"/>
    <p:sldId id="516" r:id="rId21"/>
    <p:sldId id="433" r:id="rId22"/>
    <p:sldId id="514" r:id="rId23"/>
    <p:sldId id="4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3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548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163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279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64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04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895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927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683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480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89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830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58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46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69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250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1keydata.com/datawarehousing/data-modeling-levels.html" TargetMode="External"/><Relationship Id="rId3" Type="http://schemas.openxmlformats.org/officeDocument/2006/relationships/image" Target="../media/image2.em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hyperlink" Target="https://ehikioya.com/conceptual-logical-physical-database-modeling/" TargetMode="External"/><Relationship Id="rId4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rtabelo.com/blog/crow-s-foot-notati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E6156-001: Topics in SW Engineering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Cloud Computing/Backend as a Service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Microservices</a:t>
            </a:r>
            <a:r>
              <a:rPr lang="en-US" altLang="en-US" dirty="0">
                <a:solidFill>
                  <a:prstClr val="white"/>
                </a:solidFill>
              </a:rPr>
              <a:t>.</a:t>
            </a:r>
            <a:r>
              <a:rPr lang="en-US" altLang="en-US" dirty="0" err="1">
                <a:solidFill>
                  <a:prstClr val="white"/>
                </a:solidFill>
              </a:rPr>
              <a:t>io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Topics in SW Engineering: Cloud Computing (Fall 2020)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C4C28C-DF8E-024C-A6BA-079F81C8A23F}"/>
              </a:ext>
            </a:extLst>
          </p:cNvPr>
          <p:cNvSpPr/>
          <p:nvPr/>
        </p:nvSpPr>
        <p:spPr>
          <a:xfrm>
            <a:off x="3433737" y="136843"/>
            <a:ext cx="51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microservices.io</a:t>
            </a:r>
            <a:r>
              <a:rPr lang="en-US" dirty="0">
                <a:solidFill>
                  <a:schemeClr val="bg1"/>
                </a:solidFill>
              </a:rPr>
              <a:t>/patterns/</a:t>
            </a:r>
            <a:r>
              <a:rPr lang="en-US" dirty="0" err="1">
                <a:solidFill>
                  <a:schemeClr val="bg1"/>
                </a:solidFill>
              </a:rPr>
              <a:t>microservices.html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C2414F-C5B0-244F-8742-0A9E91CF7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3066"/>
            <a:ext cx="12192000" cy="38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49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Microservices</a:t>
            </a:r>
            <a:r>
              <a:rPr lang="en-US" altLang="en-US" dirty="0">
                <a:solidFill>
                  <a:prstClr val="white"/>
                </a:solidFill>
              </a:rPr>
              <a:t>.</a:t>
            </a:r>
            <a:r>
              <a:rPr lang="en-US" altLang="en-US" dirty="0" err="1">
                <a:solidFill>
                  <a:prstClr val="white"/>
                </a:solidFill>
              </a:rPr>
              <a:t>io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Topics in SW Engineering: Cloud Computing (Fall 2020)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C4C28C-DF8E-024C-A6BA-079F81C8A23F}"/>
              </a:ext>
            </a:extLst>
          </p:cNvPr>
          <p:cNvSpPr/>
          <p:nvPr/>
        </p:nvSpPr>
        <p:spPr>
          <a:xfrm>
            <a:off x="3433737" y="136843"/>
            <a:ext cx="51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microservices.io</a:t>
            </a:r>
            <a:r>
              <a:rPr lang="en-US" dirty="0">
                <a:solidFill>
                  <a:schemeClr val="bg1"/>
                </a:solidFill>
              </a:rPr>
              <a:t>/patterns/</a:t>
            </a:r>
            <a:r>
              <a:rPr lang="en-US" dirty="0" err="1">
                <a:solidFill>
                  <a:schemeClr val="bg1"/>
                </a:solidFill>
              </a:rPr>
              <a:t>microservices.html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75836-82E5-994A-8F42-1920C548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05" y="751205"/>
            <a:ext cx="10207336" cy="536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2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Microservices</a:t>
            </a:r>
            <a:r>
              <a:rPr lang="en-US" altLang="en-US" dirty="0">
                <a:solidFill>
                  <a:prstClr val="white"/>
                </a:solidFill>
              </a:rPr>
              <a:t>.</a:t>
            </a:r>
            <a:r>
              <a:rPr lang="en-US" altLang="en-US" dirty="0" err="1">
                <a:solidFill>
                  <a:prstClr val="white"/>
                </a:solidFill>
              </a:rPr>
              <a:t>io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Topics in SW Engineering: Cloud Computing (Fall 2020)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C4C28C-DF8E-024C-A6BA-079F81C8A23F}"/>
              </a:ext>
            </a:extLst>
          </p:cNvPr>
          <p:cNvSpPr/>
          <p:nvPr/>
        </p:nvSpPr>
        <p:spPr>
          <a:xfrm>
            <a:off x="3433737" y="136843"/>
            <a:ext cx="51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microservices.io</a:t>
            </a:r>
            <a:r>
              <a:rPr lang="en-US" dirty="0">
                <a:solidFill>
                  <a:schemeClr val="bg1"/>
                </a:solidFill>
              </a:rPr>
              <a:t>/patterns/</a:t>
            </a:r>
            <a:r>
              <a:rPr lang="en-US" dirty="0" err="1">
                <a:solidFill>
                  <a:schemeClr val="bg1"/>
                </a:solidFill>
              </a:rPr>
              <a:t>microservices.html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A36985-86F8-4246-ABB1-7D2C7B082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2620"/>
            <a:ext cx="12192000" cy="46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Microservices</a:t>
            </a:r>
            <a:r>
              <a:rPr lang="en-US" altLang="en-US" dirty="0">
                <a:solidFill>
                  <a:prstClr val="white"/>
                </a:solidFill>
              </a:rPr>
              <a:t>.</a:t>
            </a:r>
            <a:r>
              <a:rPr lang="en-US" altLang="en-US" dirty="0" err="1">
                <a:solidFill>
                  <a:prstClr val="white"/>
                </a:solidFill>
              </a:rPr>
              <a:t>io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Topics in SW Engineering: Cloud Computing (Fall 2020)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C4C28C-DF8E-024C-A6BA-079F81C8A23F}"/>
              </a:ext>
            </a:extLst>
          </p:cNvPr>
          <p:cNvSpPr/>
          <p:nvPr/>
        </p:nvSpPr>
        <p:spPr>
          <a:xfrm>
            <a:off x="3433737" y="136843"/>
            <a:ext cx="51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microservices.io</a:t>
            </a:r>
            <a:r>
              <a:rPr lang="en-US" dirty="0">
                <a:solidFill>
                  <a:schemeClr val="bg1"/>
                </a:solidFill>
              </a:rPr>
              <a:t>/patterns/</a:t>
            </a:r>
            <a:r>
              <a:rPr lang="en-US" dirty="0" err="1">
                <a:solidFill>
                  <a:schemeClr val="bg1"/>
                </a:solidFill>
              </a:rPr>
              <a:t>microservices.html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8555D-D3E7-0E45-A559-EBED87ED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3413"/>
            <a:ext cx="12192000" cy="41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4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Microservices</a:t>
            </a:r>
            <a:r>
              <a:rPr lang="en-US" altLang="en-US" dirty="0">
                <a:solidFill>
                  <a:prstClr val="white"/>
                </a:solidFill>
              </a:rPr>
              <a:t>.</a:t>
            </a:r>
            <a:r>
              <a:rPr lang="en-US" altLang="en-US" dirty="0" err="1">
                <a:solidFill>
                  <a:prstClr val="white"/>
                </a:solidFill>
              </a:rPr>
              <a:t>io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Topics in SW Engineering: Cloud Computing (Fall 2020)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C4C28C-DF8E-024C-A6BA-079F81C8A23F}"/>
              </a:ext>
            </a:extLst>
          </p:cNvPr>
          <p:cNvSpPr/>
          <p:nvPr/>
        </p:nvSpPr>
        <p:spPr>
          <a:xfrm>
            <a:off x="3433737" y="136843"/>
            <a:ext cx="51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microservices.io</a:t>
            </a:r>
            <a:r>
              <a:rPr lang="en-US" dirty="0">
                <a:solidFill>
                  <a:schemeClr val="bg1"/>
                </a:solidFill>
              </a:rPr>
              <a:t>/patterns/</a:t>
            </a:r>
            <a:r>
              <a:rPr lang="en-US" dirty="0" err="1">
                <a:solidFill>
                  <a:schemeClr val="bg1"/>
                </a:solidFill>
              </a:rPr>
              <a:t>microservices.html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B3867E-51A2-A14E-8E31-6F570502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4" y="683977"/>
            <a:ext cx="9930245" cy="553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79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Topics in SW Engineering: Cloud Computing (Fall 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BEDCA-D648-B741-9846-E427DB8A1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09" y="2062038"/>
            <a:ext cx="7215808" cy="4056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EEF5A6C9-3698-034F-B3F7-2C09FA84C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Variability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34EB0F43-8700-DF4F-8DB6-F2E969DB5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3361" y="798593"/>
            <a:ext cx="4324387" cy="5158654"/>
          </a:xfrm>
        </p:spPr>
        <p:txBody>
          <a:bodyPr>
            <a:normAutofit/>
          </a:bodyPr>
          <a:lstStyle/>
          <a:p>
            <a:r>
              <a:rPr lang="en-US" sz="2000" dirty="0"/>
              <a:t>Metrics:</a:t>
            </a:r>
          </a:p>
          <a:p>
            <a:pPr lvl="1"/>
            <a:r>
              <a:rPr lang="en-US" sz="1600" dirty="0"/>
              <a:t>Requests</a:t>
            </a:r>
          </a:p>
          <a:p>
            <a:pPr lvl="2"/>
            <a:r>
              <a:rPr lang="en-US" sz="1200" dirty="0"/>
              <a:t>Rate</a:t>
            </a:r>
          </a:p>
          <a:p>
            <a:pPr lvl="2"/>
            <a:r>
              <a:rPr lang="en-US" sz="1200" dirty="0"/>
              <a:t>Complexity</a:t>
            </a:r>
          </a:p>
          <a:p>
            <a:pPr lvl="1"/>
            <a:r>
              <a:rPr lang="en-US" sz="1600" dirty="0"/>
              <a:t>Sessions (”logins”):</a:t>
            </a:r>
          </a:p>
          <a:p>
            <a:pPr lvl="2"/>
            <a:r>
              <a:rPr lang="en-US" sz="1200" dirty="0"/>
              <a:t>Avg. number active.</a:t>
            </a:r>
          </a:p>
          <a:p>
            <a:pPr lvl="2"/>
            <a:r>
              <a:rPr lang="en-US" sz="1200" dirty="0"/>
              <a:t>Duration.</a:t>
            </a:r>
          </a:p>
          <a:p>
            <a:pPr lvl="2"/>
            <a:r>
              <a:rPr lang="en-US" sz="1200" dirty="0"/>
              <a:t>Session start rate.</a:t>
            </a:r>
          </a:p>
          <a:p>
            <a:pPr lvl="1"/>
            <a:r>
              <a:rPr lang="en-US" sz="1600" dirty="0"/>
              <a:t>... ...</a:t>
            </a:r>
          </a:p>
          <a:p>
            <a:r>
              <a:rPr lang="en-US" sz="2000" dirty="0"/>
              <a:t>Many factors cause variability:</a:t>
            </a:r>
          </a:p>
          <a:p>
            <a:pPr lvl="1"/>
            <a:r>
              <a:rPr lang="en-US" sz="1600" dirty="0"/>
              <a:t>Seasonal, business calendar.</a:t>
            </a:r>
          </a:p>
          <a:p>
            <a:pPr lvl="1"/>
            <a:r>
              <a:rPr lang="en-US" sz="1600" dirty="0"/>
              <a:t>Unexpected event.</a:t>
            </a:r>
          </a:p>
          <a:p>
            <a:pPr lvl="1"/>
            <a:r>
              <a:rPr lang="en-US" sz="1600" dirty="0"/>
              <a:t>Business promotion/news.</a:t>
            </a:r>
          </a:p>
          <a:p>
            <a:pPr lvl="1"/>
            <a:r>
              <a:rPr lang="en-US" sz="1600" dirty="0"/>
              <a:t>... ...</a:t>
            </a:r>
          </a:p>
          <a:p>
            <a:r>
              <a:rPr lang="en-US" sz="2000" dirty="0"/>
              <a:t>Services must:</a:t>
            </a:r>
          </a:p>
          <a:p>
            <a:pPr lvl="1"/>
            <a:r>
              <a:rPr lang="en-US" sz="1600" dirty="0"/>
              <a:t>Scale “up” to meet increased load.</a:t>
            </a:r>
          </a:p>
          <a:p>
            <a:pPr lvl="1"/>
            <a:r>
              <a:rPr lang="en-US" sz="1600" dirty="0"/>
              <a:t>Scale down to conserve resources.</a:t>
            </a:r>
          </a:p>
          <a:p>
            <a:pPr lvl="1"/>
            <a:endParaRPr lang="en-US" sz="1600" dirty="0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9A242DE6-E38E-A34E-B707-ECD8B2E0AB75}"/>
              </a:ext>
            </a:extLst>
          </p:cNvPr>
          <p:cNvSpPr txBox="1">
            <a:spLocks/>
          </p:cNvSpPr>
          <p:nvPr/>
        </p:nvSpPr>
        <p:spPr>
          <a:xfrm>
            <a:off x="129209" y="839935"/>
            <a:ext cx="7215808" cy="9899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“load” on an application or service is usually highly variable over time.</a:t>
            </a:r>
          </a:p>
          <a:p>
            <a:r>
              <a:rPr lang="en-US" sz="2000" dirty="0"/>
              <a:t>Think about CULPA, SSOL, </a:t>
            </a:r>
            <a:r>
              <a:rPr lang="en-US" sz="2000" dirty="0" err="1"/>
              <a:t>CourseWorks</a:t>
            </a:r>
            <a:r>
              <a:rPr lang="en-US" sz="2000" dirty="0"/>
              <a:t>, ... ...</a:t>
            </a:r>
          </a:p>
        </p:txBody>
      </p:sp>
    </p:spTree>
    <p:extLst>
      <p:ext uri="{BB962C8B-B14F-4D97-AF65-F5344CB8AC3E}">
        <p14:creationId xmlns:p14="http://schemas.microsoft.com/office/powerpoint/2010/main" val="2874367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Topics in SW Engineering: Cloud Computing (Fall 2020)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EEF5A6C9-3698-034F-B3F7-2C09FA84C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XYZ – Scalability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759FF-6338-AF4E-967D-811D76004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2" y="744055"/>
            <a:ext cx="3150705" cy="1701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033F0-1016-6E43-ADF5-1C9359BEE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105" y="622300"/>
            <a:ext cx="6721504" cy="2110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23ED1A-522D-B04A-9DAA-5E8CCB059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7" y="2473767"/>
            <a:ext cx="6124713" cy="1913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4F8FE-5BA3-B144-BD68-23BF6E890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660" y="3019840"/>
            <a:ext cx="5423895" cy="2793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E2FF94-F136-A249-9465-0A19643CA78B}"/>
              </a:ext>
            </a:extLst>
          </p:cNvPr>
          <p:cNvSpPr txBox="1"/>
          <p:nvPr/>
        </p:nvSpPr>
        <p:spPr>
          <a:xfrm>
            <a:off x="198782" y="4645778"/>
            <a:ext cx="5719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three dimensions.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complete solution/environment typical is a mix</a:t>
            </a:r>
            <a:br>
              <a:rPr lang="en-US" dirty="0"/>
            </a:br>
            <a:r>
              <a:rPr lang="en-US" dirty="0"/>
              <a:t>and composition of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design and data access determines </a:t>
            </a:r>
            <a:r>
              <a:rPr lang="en-US" dirty="0" err="1"/>
              <a:t>opitions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964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Topics in SW Engineering: Cloud Computing (Fall 2020)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EEF5A6C9-3698-034F-B3F7-2C09FA84C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Agile Development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51072F-0CB1-7D49-A2A8-8A538919E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847992"/>
            <a:ext cx="9956800" cy="5270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CF02FC-09A6-9344-8A90-A4C38B7CEC4F}"/>
              </a:ext>
            </a:extLst>
          </p:cNvPr>
          <p:cNvSpPr/>
          <p:nvPr/>
        </p:nvSpPr>
        <p:spPr>
          <a:xfrm>
            <a:off x="101600" y="554842"/>
            <a:ext cx="8757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manifesto.co.uk</a:t>
            </a:r>
            <a:r>
              <a:rPr lang="en-US" dirty="0"/>
              <a:t>/agile-vs-waterfall-comparing-project-management-methodologies/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174019-9FAA-5346-B989-2BF79BE87247}"/>
              </a:ext>
            </a:extLst>
          </p:cNvPr>
          <p:cNvSpPr txBox="1"/>
          <p:nvPr/>
        </p:nvSpPr>
        <p:spPr>
          <a:xfrm>
            <a:off x="6979920" y="1940560"/>
            <a:ext cx="33751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view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“end product.”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sprints.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four or five sprints, there</a:t>
            </a:r>
            <a:br>
              <a:rPr lang="en-US" dirty="0"/>
            </a:br>
            <a:r>
              <a:rPr lang="en-US" dirty="0"/>
              <a:t>is a new release.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one of the essences of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1053052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Topics in SW Engineering: Cloud Computing (Fall 2020)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EEF5A6C9-3698-034F-B3F7-2C09FA84C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Model – View --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Viewmodel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5E8D19-C594-6F4F-A886-A342D576D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4" y="669410"/>
            <a:ext cx="7259460" cy="55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04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Topics in SW Engineering: Cloud Computing (Fall 2020)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EEF5A6C9-3698-034F-B3F7-2C09FA84C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Data Access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C3F29C-C235-AD4B-81DF-47B76BA5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04" y="1353010"/>
            <a:ext cx="1890828" cy="2878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C092C0-ECE0-D947-85DE-9BCC8165E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572" y="1304078"/>
            <a:ext cx="2290024" cy="31762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89098C-C4B3-6B43-964B-93A452F4AF02}"/>
              </a:ext>
            </a:extLst>
          </p:cNvPr>
          <p:cNvSpPr/>
          <p:nvPr/>
        </p:nvSpPr>
        <p:spPr>
          <a:xfrm>
            <a:off x="0" y="650047"/>
            <a:ext cx="46615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PresentationDomainDataLayering</a:t>
            </a:r>
            <a:br>
              <a:rPr lang="en-US" dirty="0"/>
            </a:br>
            <a:r>
              <a:rPr lang="en-US" sz="1200" dirty="0"/>
              <a:t>(https://</a:t>
            </a:r>
            <a:r>
              <a:rPr lang="en-US" sz="1200" dirty="0" err="1"/>
              <a:t>martinfowler.com</a:t>
            </a:r>
            <a:r>
              <a:rPr lang="en-US" sz="1200" dirty="0"/>
              <a:t>/bliki/</a:t>
            </a:r>
            <a:r>
              <a:rPr lang="en-US" sz="1200" dirty="0" err="1"/>
              <a:t>PresentationDomainDataLayering.html</a:t>
            </a:r>
            <a:r>
              <a:rPr lang="en-US" sz="1200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67498-955D-DB4F-881A-41480832C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1433" y="888010"/>
            <a:ext cx="3203507" cy="34831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62D38D-50A8-7341-B9AA-C5A622B39FF5}"/>
              </a:ext>
            </a:extLst>
          </p:cNvPr>
          <p:cNvSpPr/>
          <p:nvPr/>
        </p:nvSpPr>
        <p:spPr>
          <a:xfrm>
            <a:off x="5989983" y="62773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sites.google.com</a:t>
            </a:r>
            <a:r>
              <a:rPr lang="en-US" sz="1200" dirty="0"/>
              <a:t>/a/</a:t>
            </a:r>
            <a:r>
              <a:rPr lang="en-US" sz="1200" dirty="0" err="1"/>
              <a:t>glenlan.com</a:t>
            </a:r>
            <a:r>
              <a:rPr lang="en-US" sz="1200" dirty="0"/>
              <a:t>/</a:t>
            </a:r>
            <a:r>
              <a:rPr lang="en-US" sz="1200" dirty="0" err="1"/>
              <a:t>ea</a:t>
            </a:r>
            <a:r>
              <a:rPr lang="en-US" sz="1200" dirty="0"/>
              <a:t>/</a:t>
            </a:r>
            <a:r>
              <a:rPr lang="en-US" sz="1200" dirty="0" err="1"/>
              <a:t>ea</a:t>
            </a:r>
            <a:r>
              <a:rPr lang="en-US" sz="1200" dirty="0"/>
              <a:t>-domains/data-architecture/data-access-layer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2A4C8C-56DD-404F-975B-172392219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934" y="4361264"/>
            <a:ext cx="3911162" cy="188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46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Elastic Container Service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E6156: Topics in SW Engineering – Cloud Computing/BaaS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486536-039B-9641-B7DB-AD435F5EF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4" y="996536"/>
            <a:ext cx="5742870" cy="48649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1443E4-AF58-ED44-B7E0-78A69301D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579" y="922637"/>
            <a:ext cx="5830106" cy="49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73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Major Divider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20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b="1" i="1" dirty="0">
                <a:solidFill>
                  <a:schemeClr val="bg1"/>
                </a:solidFill>
              </a:rPr>
              <a:t>E6156-001: Topics in SW Engineering – Cloud Computing/BaaS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88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6D54D39-2503-3F4E-95B1-82ECAFEC1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Minor Divider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1ECE79C-39DE-1F4A-8ADF-D929B3D51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21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b="1" i="1" dirty="0">
                <a:solidFill>
                  <a:schemeClr val="bg1"/>
                </a:solidFill>
              </a:rPr>
              <a:t>E6156-001: Topics in SW Engineering – Cloud Computing/BaaS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719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Logical – Physical – Conceptual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2267-D314-C749-94D8-BBD5C920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" y="1151082"/>
            <a:ext cx="4918364" cy="2732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34888-9D34-A843-AFD4-4B0D4E7D25F9}"/>
              </a:ext>
            </a:extLst>
          </p:cNvPr>
          <p:cNvSpPr/>
          <p:nvPr/>
        </p:nvSpPr>
        <p:spPr>
          <a:xfrm>
            <a:off x="90054" y="8545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https://ehikioya.com/conceptual-logical-physical-database-modeling/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503C6-6508-8345-AFB9-63D994510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1" y="3527255"/>
            <a:ext cx="6213764" cy="267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9B874-806A-DA46-A890-84582F5C1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88" y="596714"/>
            <a:ext cx="4121150" cy="27340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448543-9DE7-0148-8019-A0AB80E962E6}"/>
              </a:ext>
            </a:extLst>
          </p:cNvPr>
          <p:cNvSpPr/>
          <p:nvPr/>
        </p:nvSpPr>
        <p:spPr>
          <a:xfrm>
            <a:off x="6726671" y="322576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03A380-ED33-9B4E-9F94-CB8E4D30001E}"/>
              </a:ext>
            </a:extLst>
          </p:cNvPr>
          <p:cNvSpPr/>
          <p:nvPr/>
        </p:nvSpPr>
        <p:spPr>
          <a:xfrm>
            <a:off x="6331527" y="597685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16073D-DA6F-D749-9047-55F316B0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21282"/>
            <a:ext cx="5354781" cy="2239818"/>
          </a:xfrm>
        </p:spPr>
        <p:txBody>
          <a:bodyPr>
            <a:noAutofit/>
          </a:bodyPr>
          <a:lstStyle/>
          <a:p>
            <a:r>
              <a:rPr lang="en-US" sz="2000" dirty="0"/>
              <a:t>It is easy to get carried away with modeling.</a:t>
            </a:r>
            <a:br>
              <a:rPr lang="en-US" sz="2000" dirty="0"/>
            </a:br>
            <a:r>
              <a:rPr lang="en-US" sz="2000" dirty="0"/>
              <a:t>You can spend all your time modeling and </a:t>
            </a:r>
            <a:br>
              <a:rPr lang="en-US" sz="2000" dirty="0"/>
            </a:br>
            <a:r>
              <a:rPr lang="en-US" sz="2000" dirty="0"/>
              <a:t>not actually build the schema.</a:t>
            </a:r>
          </a:p>
          <a:p>
            <a:r>
              <a:rPr lang="en-US" sz="2000" dirty="0"/>
              <a:t>We will use the approaches in class.</a:t>
            </a:r>
          </a:p>
          <a:p>
            <a:r>
              <a:rPr lang="en-US" sz="2000" dirty="0"/>
              <a:t>Mostly to understand concepts and patterns.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4972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23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I use Crow’s Foot Notation:</a:t>
            </a:r>
          </a:p>
          <a:p>
            <a:pPr lvl="1"/>
            <a:r>
              <a:rPr lang="en-US" dirty="0"/>
              <a:t>Simpler and more compact.</a:t>
            </a:r>
          </a:p>
          <a:p>
            <a:pPr lvl="1"/>
            <a:r>
              <a:rPr lang="en-US" dirty="0"/>
              <a:t>Very similar to what MySQL uses.</a:t>
            </a:r>
          </a:p>
          <a:p>
            <a:pPr lvl="1"/>
            <a:r>
              <a:rPr lang="en-US" dirty="0"/>
              <a:t>Less tedious, but less expressive/complete.</a:t>
            </a:r>
          </a:p>
          <a:p>
            <a:r>
              <a:rPr lang="en-US" dirty="0"/>
              <a:t>There is a good tutorial at ... </a:t>
            </a:r>
            <a:br>
              <a:rPr lang="en-US" dirty="0"/>
            </a:br>
            <a:r>
              <a:rPr lang="en-US" dirty="0">
                <a:hlinkClick r:id="rId4"/>
              </a:rPr>
              <a:t>https://www.vertabelo.com/blog/crow-s-foot-notation/</a:t>
            </a:r>
            <a:r>
              <a:rPr lang="en-US" dirty="0"/>
              <a:t> </a:t>
            </a:r>
          </a:p>
          <a:p>
            <a:r>
              <a:rPr lang="en-US" dirty="0"/>
              <a:t>There are several other types of visual notations, and you can find examples.</a:t>
            </a:r>
          </a:p>
          <a:p>
            <a:pPr lvl="1"/>
            <a:r>
              <a:rPr lang="en-US" dirty="0"/>
              <a:t>I will mostly use Crow’s Foot in class, assignments, etc.</a:t>
            </a:r>
          </a:p>
          <a:p>
            <a:pPr lvl="1"/>
            <a:r>
              <a:rPr lang="en-US" dirty="0"/>
              <a:t>I will occasionally ask questions about the notation that the book uses on HW/exams.</a:t>
            </a:r>
          </a:p>
          <a:p>
            <a:r>
              <a:rPr lang="en-US" dirty="0"/>
              <a:t>What we are going to do now is ... ...</a:t>
            </a:r>
          </a:p>
          <a:p>
            <a:pPr lvl="1"/>
            <a:r>
              <a:rPr lang="en-US" dirty="0"/>
              <a:t>Play with two sets of tools.</a:t>
            </a:r>
          </a:p>
          <a:p>
            <a:pPr lvl="1"/>
            <a:r>
              <a:rPr lang="en-US" dirty="0"/>
              <a:t>Start doing a little modeling.</a:t>
            </a:r>
          </a:p>
        </p:txBody>
      </p:sp>
    </p:spTree>
    <p:extLst>
      <p:ext uri="{BB962C8B-B14F-4D97-AF65-F5344CB8AC3E}">
        <p14:creationId xmlns:p14="http://schemas.microsoft.com/office/powerpoint/2010/main" val="267370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Containers and Some Docker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E6156: Topics in SW Engineering – Cloud Computing/BaaS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1F3F7B5-2561-8A47-89D0-842378470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66" y="653628"/>
            <a:ext cx="3821995" cy="2726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D14382-5327-E248-982B-1E0113F37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766" y="636240"/>
            <a:ext cx="3661162" cy="2879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AD574A-2294-AF42-B3DA-E6A5D5BE4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948" y="3592341"/>
            <a:ext cx="4961006" cy="2680741"/>
          </a:xfrm>
          <a:prstGeom prst="rect">
            <a:avLst/>
          </a:prstGeom>
        </p:spPr>
      </p:pic>
      <p:sp>
        <p:nvSpPr>
          <p:cNvPr id="27" name="Down Arrow 26">
            <a:extLst>
              <a:ext uri="{FF2B5EF4-FFF2-40B4-BE49-F238E27FC236}">
                <a16:creationId xmlns:a16="http://schemas.microsoft.com/office/drawing/2014/main" id="{B0E86588-21E1-5E4D-BE67-CD9BCB8AB720}"/>
              </a:ext>
            </a:extLst>
          </p:cNvPr>
          <p:cNvSpPr/>
          <p:nvPr/>
        </p:nvSpPr>
        <p:spPr>
          <a:xfrm rot="6484344">
            <a:off x="2326231" y="3002991"/>
            <a:ext cx="189989" cy="1639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43594E97-7E02-3E4F-9474-685827C0CFF2}"/>
              </a:ext>
            </a:extLst>
          </p:cNvPr>
          <p:cNvSpPr/>
          <p:nvPr/>
        </p:nvSpPr>
        <p:spPr>
          <a:xfrm rot="13252431">
            <a:off x="8698496" y="3450085"/>
            <a:ext cx="201805" cy="20173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4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Containers and Some Docker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E6156: Topics in SW Engineering – Cloud Computing/BaaS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43039B-574C-F544-A397-AAEAFC62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2" y="622300"/>
            <a:ext cx="4540526" cy="34445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43E808-D3DC-4B4E-A518-D3DF8DC83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391" y="766234"/>
            <a:ext cx="5639076" cy="1103856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32DE78F-5DC4-5E43-8FA0-C3F643E9A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774" y="2026724"/>
            <a:ext cx="8541026" cy="415023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dirty="0"/>
              <a:t>We are familiar with the problem</a:t>
            </a:r>
          </a:p>
          <a:p>
            <a:pPr lvl="1"/>
            <a:r>
              <a:rPr lang="en-US" sz="2000" dirty="0"/>
              <a:t>We have a system with an OS and installed SW.</a:t>
            </a:r>
          </a:p>
          <a:p>
            <a:pPr lvl="1"/>
            <a:r>
              <a:rPr lang="en-US" sz="2000" dirty="0"/>
              <a:t>We need to install something new, and that requires installing prerequisites, changing versions, etc.</a:t>
            </a:r>
          </a:p>
          <a:p>
            <a:pPr lvl="1"/>
            <a:r>
              <a:rPr lang="en-US" sz="2000" dirty="0"/>
              <a:t>After many tries, we get the application installed only to find out we broke some other application.</a:t>
            </a:r>
          </a:p>
          <a:p>
            <a:r>
              <a:rPr lang="en-US" sz="2400" dirty="0"/>
              <a:t>Docker and containers allow you to:</a:t>
            </a:r>
          </a:p>
          <a:p>
            <a:pPr lvl="1"/>
            <a:r>
              <a:rPr lang="en-US" sz="2000" dirty="0"/>
              <a:t>Develop an application or SW system.</a:t>
            </a:r>
          </a:p>
          <a:p>
            <a:pPr lvl="1"/>
            <a:r>
              <a:rPr lang="en-US" sz="2000" dirty="0"/>
              <a:t>Package up the entire environment (paths, versions, libs, ...) into an image that works and is self-contained.</a:t>
            </a:r>
          </a:p>
          <a:p>
            <a:pPr lvl="1"/>
            <a:r>
              <a:rPr lang="en-US" sz="2000" dirty="0"/>
              <a:t>Someone installing/starting your application simply gets the image from a repository and starts the image to create a running container.</a:t>
            </a:r>
          </a:p>
        </p:txBody>
      </p:sp>
    </p:spTree>
    <p:extLst>
      <p:ext uri="{BB962C8B-B14F-4D97-AF65-F5344CB8AC3E}">
        <p14:creationId xmlns:p14="http://schemas.microsoft.com/office/powerpoint/2010/main" val="110358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Physical Machines and Virtual Machines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E6156: Topics in SW Engineering – Cloud Computing/BaaS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50884C-1331-C040-9F73-8491E095B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964" y="4106436"/>
            <a:ext cx="3486701" cy="2117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9D787-3686-D049-A88E-F24B575D012F}"/>
              </a:ext>
            </a:extLst>
          </p:cNvPr>
          <p:cNvSpPr txBox="1"/>
          <p:nvPr/>
        </p:nvSpPr>
        <p:spPr>
          <a:xfrm>
            <a:off x="7527547" y="5406889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Mac with MacOS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FAA2F-F17B-D240-9A3D-EE21683EB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84" y="882697"/>
            <a:ext cx="3421331" cy="2059285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B6BBCC-DF8C-2645-99E3-A08B9427FEE8}"/>
              </a:ext>
            </a:extLst>
          </p:cNvPr>
          <p:cNvSpPr/>
          <p:nvPr/>
        </p:nvSpPr>
        <p:spPr>
          <a:xfrm>
            <a:off x="340784" y="2971570"/>
            <a:ext cx="3792392" cy="487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VMWare Fusion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71D9E6-50F2-9442-9DFA-460818818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45" y="727384"/>
            <a:ext cx="3421331" cy="2059285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86F13E-C22F-2B46-AB18-4E446B7C5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8837" y="722742"/>
            <a:ext cx="3236154" cy="217990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3F4A56-A96A-504B-A202-AE6CA849EE36}"/>
              </a:ext>
            </a:extLst>
          </p:cNvPr>
          <p:cNvSpPr/>
          <p:nvPr/>
        </p:nvSpPr>
        <p:spPr>
          <a:xfrm>
            <a:off x="7333516" y="2959890"/>
            <a:ext cx="3370928" cy="487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 VM Virtual Box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4A13032-A824-4A4E-930C-BA583F0F69DD}"/>
              </a:ext>
            </a:extLst>
          </p:cNvPr>
          <p:cNvSpPr/>
          <p:nvPr/>
        </p:nvSpPr>
        <p:spPr>
          <a:xfrm rot="18148024">
            <a:off x="2795049" y="3270448"/>
            <a:ext cx="626165" cy="1639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B030605D-4F6C-9E4C-BE68-9F4485E4DC77}"/>
              </a:ext>
            </a:extLst>
          </p:cNvPr>
          <p:cNvSpPr/>
          <p:nvPr/>
        </p:nvSpPr>
        <p:spPr>
          <a:xfrm rot="2628022">
            <a:off x="7890316" y="3483418"/>
            <a:ext cx="626165" cy="1639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CABD85-F47B-254A-BC62-FF10249309E4}"/>
              </a:ext>
            </a:extLst>
          </p:cNvPr>
          <p:cNvSpPr txBox="1"/>
          <p:nvPr/>
        </p:nvSpPr>
        <p:spPr>
          <a:xfrm>
            <a:off x="8866106" y="3872900"/>
            <a:ext cx="28738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Server, storage, network,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Linux Debian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MySQL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A0AD8-52D1-7248-911D-4E854EB78CA6}"/>
              </a:ext>
            </a:extLst>
          </p:cNvPr>
          <p:cNvSpPr txBox="1"/>
          <p:nvPr/>
        </p:nvSpPr>
        <p:spPr>
          <a:xfrm>
            <a:off x="234267" y="4742588"/>
            <a:ext cx="33804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Two VMs: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Server, storage, network, devices.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Windows 10</a:t>
            </a:r>
          </a:p>
        </p:txBody>
      </p:sp>
    </p:spTree>
    <p:extLst>
      <p:ext uri="{BB962C8B-B14F-4D97-AF65-F5344CB8AC3E}">
        <p14:creationId xmlns:p14="http://schemas.microsoft.com/office/powerpoint/2010/main" val="1019222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BaaS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E6156: Topics in SW Engineering – Cloud Computing/BaaS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4A3FF-D088-6D47-BEB7-673082CCC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57" y="728910"/>
            <a:ext cx="11038609" cy="5532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7EC1C6-B526-C24F-A653-02936C9D2C5C}"/>
              </a:ext>
            </a:extLst>
          </p:cNvPr>
          <p:cNvSpPr txBox="1"/>
          <p:nvPr/>
        </p:nvSpPr>
        <p:spPr>
          <a:xfrm>
            <a:off x="6718610" y="1313686"/>
            <a:ext cx="222407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Your Application</a:t>
            </a:r>
            <a:br>
              <a:rPr lang="en-US" sz="2400" dirty="0"/>
            </a:br>
            <a:r>
              <a:rPr lang="en-US" sz="2400" dirty="0"/>
              <a:t>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7FB3D8-E0E1-5347-904F-229F40B0C3EC}"/>
              </a:ext>
            </a:extLst>
          </p:cNvPr>
          <p:cNvSpPr txBox="1"/>
          <p:nvPr/>
        </p:nvSpPr>
        <p:spPr>
          <a:xfrm>
            <a:off x="958080" y="4732888"/>
            <a:ext cx="1396536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Reusable</a:t>
            </a:r>
            <a:br>
              <a:rPr lang="en-US" sz="2400" dirty="0"/>
            </a:br>
            <a:r>
              <a:rPr lang="en-US" sz="2400" dirty="0"/>
              <a:t>Functions</a:t>
            </a:r>
            <a:br>
              <a:rPr lang="en-US" sz="2400" dirty="0"/>
            </a:br>
            <a:r>
              <a:rPr lang="en-US" sz="2400" dirty="0"/>
              <a:t>and</a:t>
            </a:r>
            <a:br>
              <a:rPr lang="en-US" sz="2400" dirty="0"/>
            </a:br>
            <a:r>
              <a:rPr lang="en-US" sz="2400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203576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Monolithic Application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  <a:sym typeface="Wingdings" pitchFamily="2" charset="2"/>
              </a:rPr>
              <a:t> Microservices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Topics in SW Engineering: Cloud Computing (Fall 2020)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B69B20-CA30-4146-999A-46CC2A5EF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879" y="648491"/>
            <a:ext cx="6998234" cy="2785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42F9A7-1C58-9F45-97DA-5F067CC63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808" y="3429000"/>
            <a:ext cx="6922818" cy="2755685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10ED2E-7871-F64F-9521-3185DB6EE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18309"/>
            <a:ext cx="4154079" cy="5158654"/>
          </a:xfrm>
        </p:spPr>
        <p:txBody>
          <a:bodyPr>
            <a:normAutofit/>
          </a:bodyPr>
          <a:lstStyle/>
          <a:p>
            <a:r>
              <a:rPr lang="en-US" sz="2400" dirty="0"/>
              <a:t>Monolithic</a:t>
            </a:r>
          </a:p>
          <a:p>
            <a:pPr lvl="1"/>
            <a:r>
              <a:rPr lang="en-US" sz="2000" dirty="0"/>
              <a:t>May develop business functions as separate modules.</a:t>
            </a:r>
          </a:p>
          <a:p>
            <a:pPr lvl="1"/>
            <a:r>
              <a:rPr lang="en-US" sz="2000" dirty="0"/>
              <a:t>Solution “built” into single “container” using common language, ... ...</a:t>
            </a:r>
          </a:p>
          <a:p>
            <a:pPr lvl="1"/>
            <a:endParaRPr lang="en-US" sz="2000" dirty="0"/>
          </a:p>
          <a:p>
            <a:r>
              <a:rPr lang="en-US" sz="2400" dirty="0"/>
              <a:t>Microservice</a:t>
            </a:r>
          </a:p>
          <a:p>
            <a:pPr lvl="1"/>
            <a:r>
              <a:rPr lang="en-US" sz="2000" dirty="0"/>
              <a:t>Each business capability and technical enablement capability is a different unit (container, runtime, ... ...)</a:t>
            </a:r>
          </a:p>
          <a:p>
            <a:pPr lvl="1"/>
            <a:r>
              <a:rPr lang="en-US" sz="2000" dirty="0"/>
              <a:t>Services can choose language, database frameworks, ... ...</a:t>
            </a:r>
          </a:p>
        </p:txBody>
      </p:sp>
    </p:spTree>
    <p:extLst>
      <p:ext uri="{BB962C8B-B14F-4D97-AF65-F5344CB8AC3E}">
        <p14:creationId xmlns:p14="http://schemas.microsoft.com/office/powerpoint/2010/main" val="1336036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Microservices</a:t>
            </a:r>
            <a:r>
              <a:rPr lang="en-US" altLang="en-US" dirty="0">
                <a:solidFill>
                  <a:prstClr val="white"/>
                </a:solidFill>
              </a:rPr>
              <a:t>.</a:t>
            </a:r>
            <a:r>
              <a:rPr lang="en-US" altLang="en-US" dirty="0" err="1">
                <a:solidFill>
                  <a:prstClr val="white"/>
                </a:solidFill>
              </a:rPr>
              <a:t>io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Topics in SW Engineering: Cloud Computing (Fall 2020)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4010A-A80D-024B-9651-656E3151C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2809"/>
            <a:ext cx="12192000" cy="54158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C4C28C-DF8E-024C-A6BA-079F81C8A23F}"/>
              </a:ext>
            </a:extLst>
          </p:cNvPr>
          <p:cNvSpPr/>
          <p:nvPr/>
        </p:nvSpPr>
        <p:spPr>
          <a:xfrm>
            <a:off x="3433737" y="136843"/>
            <a:ext cx="51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microservices.io</a:t>
            </a:r>
            <a:r>
              <a:rPr lang="en-US" dirty="0">
                <a:solidFill>
                  <a:schemeClr val="bg1"/>
                </a:solidFill>
              </a:rPr>
              <a:t>/patterns/</a:t>
            </a:r>
            <a:r>
              <a:rPr lang="en-US" dirty="0" err="1">
                <a:solidFill>
                  <a:schemeClr val="bg1"/>
                </a:solidFill>
              </a:rPr>
              <a:t>microservices.html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Microservices</a:t>
            </a:r>
            <a:r>
              <a:rPr lang="en-US" altLang="en-US" dirty="0">
                <a:solidFill>
                  <a:prstClr val="white"/>
                </a:solidFill>
              </a:rPr>
              <a:t>.</a:t>
            </a:r>
            <a:r>
              <a:rPr lang="en-US" altLang="en-US" dirty="0" err="1">
                <a:solidFill>
                  <a:prstClr val="white"/>
                </a:solidFill>
              </a:rPr>
              <a:t>io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Topics in SW Engineering: Cloud Computing (Fall 2020)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C4C28C-DF8E-024C-A6BA-079F81C8A23F}"/>
              </a:ext>
            </a:extLst>
          </p:cNvPr>
          <p:cNvSpPr/>
          <p:nvPr/>
        </p:nvSpPr>
        <p:spPr>
          <a:xfrm>
            <a:off x="3433737" y="136843"/>
            <a:ext cx="51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microservices.io</a:t>
            </a:r>
            <a:r>
              <a:rPr lang="en-US" dirty="0">
                <a:solidFill>
                  <a:schemeClr val="bg1"/>
                </a:solidFill>
              </a:rPr>
              <a:t>/patterns/</a:t>
            </a:r>
            <a:r>
              <a:rPr lang="en-US" dirty="0" err="1">
                <a:solidFill>
                  <a:schemeClr val="bg1"/>
                </a:solidFill>
              </a:rPr>
              <a:t>microservices.html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C2414F-C5B0-244F-8742-0A9E91CF7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3066"/>
            <a:ext cx="12192000" cy="38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6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24162</TotalTime>
  <Words>1095</Words>
  <Application>Microsoft Macintosh PowerPoint</Application>
  <PresentationFormat>Widescreen</PresentationFormat>
  <Paragraphs>142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31</cp:revision>
  <cp:lastPrinted>2019-12-22T11:43:29Z</cp:lastPrinted>
  <dcterms:created xsi:type="dcterms:W3CDTF">2019-12-10T14:25:24Z</dcterms:created>
  <dcterms:modified xsi:type="dcterms:W3CDTF">2020-10-02T14:10:29Z</dcterms:modified>
</cp:coreProperties>
</file>